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4"/>
  </p:notesMasterIdLst>
  <p:sldIdLst>
    <p:sldId id="256" r:id="rId3"/>
    <p:sldId id="2467" r:id="rId4"/>
    <p:sldId id="2582" r:id="rId5"/>
    <p:sldId id="2592" r:id="rId6"/>
    <p:sldId id="2601" r:id="rId7"/>
    <p:sldId id="2602" r:id="rId8"/>
    <p:sldId id="2603" r:id="rId9"/>
    <p:sldId id="2604" r:id="rId10"/>
    <p:sldId id="2605" r:id="rId11"/>
    <p:sldId id="2606" r:id="rId12"/>
    <p:sldId id="2593" r:id="rId13"/>
    <p:sldId id="2594" r:id="rId14"/>
    <p:sldId id="2596" r:id="rId15"/>
    <p:sldId id="2597" r:id="rId16"/>
    <p:sldId id="2598" r:id="rId17"/>
    <p:sldId id="2599" r:id="rId18"/>
    <p:sldId id="2600" r:id="rId19"/>
    <p:sldId id="2595" r:id="rId20"/>
    <p:sldId id="2607" r:id="rId21"/>
    <p:sldId id="2608" r:id="rId22"/>
    <p:sldId id="2609" r:id="rId23"/>
    <p:sldId id="2612" r:id="rId24"/>
    <p:sldId id="2613" r:id="rId25"/>
    <p:sldId id="2615" r:id="rId26"/>
    <p:sldId id="2614" r:id="rId27"/>
    <p:sldId id="2616" r:id="rId28"/>
    <p:sldId id="2611" r:id="rId29"/>
    <p:sldId id="2617" r:id="rId30"/>
    <p:sldId id="2618" r:id="rId31"/>
    <p:sldId id="2621" r:id="rId32"/>
    <p:sldId id="2623" r:id="rId33"/>
    <p:sldId id="2624" r:id="rId34"/>
    <p:sldId id="2625" r:id="rId35"/>
    <p:sldId id="2626" r:id="rId36"/>
    <p:sldId id="2627" r:id="rId37"/>
    <p:sldId id="2628" r:id="rId38"/>
    <p:sldId id="2622" r:id="rId39"/>
    <p:sldId id="2619" r:id="rId40"/>
    <p:sldId id="2620" r:id="rId41"/>
    <p:sldId id="2591" r:id="rId42"/>
    <p:sldId id="749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023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image1.jp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768A3-CE1D-4B38-9DB7-258A2066019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ED24F3-C88E-4C15-8193-4E111B80EC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1419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7A289-FF3D-6221-0919-52B01AA8C7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94B72A-F72E-6F44-5F03-1418A0B231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6A39C-6018-18E9-5F8D-4A1EC20EB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20D52-2FFC-C9DF-2C1D-0D71439D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06BD1-0781-7498-CBE7-882C85BCF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5949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F791-333B-3959-5EB7-74857A081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30ACA7-4517-BC5B-569C-29CDA754F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72832-7FB6-BE62-8AC6-AC4630D92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D29DE-BC8E-969C-246D-FAB1068D1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5BE22-884E-FBF3-A25E-96D41863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5697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444B66-AC16-CCAB-AFE8-29D6415A76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ACECC-B4A9-B0D4-C662-26E490713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00766-BA84-C9DB-9E6F-3B62FB47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61B9B-7BB2-B7BE-929B-53D8853D7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AB2A3-A938-DC24-C96A-DF2004F8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29736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53CF8-4CC4-7F3B-2E2C-B754C2E0B9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7C4A4-F523-ACA9-5C84-1EB3B80F5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56B62-F469-5355-6292-CF3055CB0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6D681-D058-06A0-CFA9-1ACBCF9DA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91BDF-B5C2-115A-032D-5C46CBD9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31865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2C67-E368-7D38-83A4-DC56A3CE4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983C6-8621-2FAD-A749-9E13A6E82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A0925-44BC-4207-88BC-094591F65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63BBE-E6DD-4BA0-5A98-015DA3DCE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556D0-7775-3B39-DE7E-B43E5937F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76717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96912-D2E1-9F64-1372-FD29BECA1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B3F36E-92D4-F7A9-5611-D4EBA0BE8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A57A2-4AEF-2382-EDA9-9845CA39B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37D0E-8F76-6E7D-576B-3044ADA89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2D88E-0EE8-C9D0-7C68-6610F7CEA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6959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A8EEF-DD28-69EB-29C5-D19A23E2A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7F8B3-1006-F7DE-14E9-62BEEF0BC3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79AB7C-879B-50DC-E53A-4393B966D1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0D7845-F396-BCEB-3205-F5CB38CB2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DFD3CE-E9A4-DBF3-1F0E-201F7D7F8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8F1D0-0AD2-C539-20D2-851B13FB1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4724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249C5-0226-85F6-8D4F-D4EA9199B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293AD-8E77-DFCC-2C3E-8937176F9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4B92EC-30B6-5005-98C8-910D96DBBD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EC2EA1-CEE9-87F1-74CA-7EA588BF2B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4F0A23-C285-3B5E-0EF8-4DF4263F03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763897-C5FE-C3C3-0CDA-105871814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6D7EC9-F5EC-C2D4-DFE1-05F4CA0D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CEC484-2B60-830F-28B9-0BF2FCAEC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06584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555B2-54AC-E8D5-3367-D1C2415C8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E7327B-BCFB-7F1B-0D11-15CDAFA5E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CEA2D0-8DDC-C686-66FD-4DE83C549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80BFAB-E28F-508B-19B8-6522D8ACF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49621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769272-1C68-4E9F-DF2B-EFBD432E1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2DC98D-0E86-D36E-F380-6954CD1E0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1A426-B4F3-BBC6-83AE-7CC2B62F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36678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050BF-D428-3081-57B1-8789F7735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5AD68-6E43-EC2D-C33D-9C8C408CC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07F6F4-D743-9E3B-ECD3-FC039ED7A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B4F5F1-6B2A-22C2-ECEA-5177C220A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0F1728-E389-E41B-E406-1E97CFE6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B1710-9C83-7478-4B35-7F8EEFEF0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9094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06307-42D9-B52A-3FDF-879E60F0F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A6530-A555-4496-8091-721D1F881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4BAD6-101F-B851-1C08-7D894720D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BE63D-2BAC-0771-6CDD-E58CA768C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2B1F2-308D-04CF-0533-43636B440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11167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26ED2-C254-312D-15C0-846C33DE5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BD8503-8FCB-7F53-63D6-495FC6DA09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F4EB0-E8B0-EA92-3CF8-6A5D1F5C7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D7A35-CE5F-ECE8-2441-58A2C920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0283E-7CC6-0CCE-C2FC-702F78F90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77FBD-6EC1-3B80-4A79-3B5A0E2E3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28232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E148A-761D-E27D-E888-B7E27FD8A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B74B11-2215-EBF3-BEA3-EF320EE386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7CD92-D758-240E-A2D2-4E195BC7F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B3A7E-35BE-57C3-5A4F-F3FB5F4D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17621-F8C1-F075-FE92-FD0DDB619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69839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AFC27C-709B-17D0-FA2E-D84DCAB7FA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9340E5-47C9-4263-1E76-9BE55624B2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996FD-B031-5E26-AF28-582721D53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9D959-5F65-A253-A7EB-99402547B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B7ADB-FEDC-6841-0342-4A29EDFCF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7860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51970-B490-B69E-FCBD-212BA0910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EEDBB8-F6B9-F902-DDF8-399BEAD5F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A61F5-3BD9-1364-E269-EA50C8D5E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1C5DD-8DE3-E3A8-9502-3A87814DB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7EB9C-AF45-B217-1DA1-31C1499BA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8447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B327E-C2D8-2826-AC41-CBF55C1F5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1C1C5-C310-D6F8-E733-80DC724D8F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B3D25-4FAE-3121-CD93-0C49A108AA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4EAB2-5E1A-8619-3057-C3A1AB5D1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B9F5A9-2584-E93E-6A0F-A4794EE1D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7E2D3-3374-99CB-1920-B67380A0E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972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6ED3B-21CA-4495-94A5-BF0A07143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25D24-B245-8441-06C8-6FC24B1D7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E5481-DAD5-42E9-A05C-FE17FB031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BF7B5-BC72-38B3-02F0-7BB1BC9D07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271FD1-022B-B62F-16CD-57BC6B42D6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1968B3-4251-2756-4B56-73ADD5061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7B1F6D-47C2-CAE3-A4E5-9BBEA2718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390004-77A4-C994-6377-2D03957A9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7843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29FA-C545-B505-6C82-069457BDA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BCBFB8-D61F-8DA0-01D0-D4ABB1784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2936ED-D26E-6CDD-AE85-E69826C2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0F5E15-D044-ACA4-4FF1-4403C9CB1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0804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00D06D-3A18-FF5D-39C8-EC1AC6D1C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041F04-363D-EF82-F43A-1F8511337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072FA-339B-371C-0059-8970DEB10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0544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B85B4-BB2F-E262-E02E-C1DC1BF00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14E00-FACA-AA09-85E5-E01105E85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34EE9D-4DB5-87C6-C68D-3C076EA321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988F-CF28-82C0-CDE6-5940AF6AD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6275B-7D78-C2DE-31FE-0C2CC2479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BA9313-C86F-F87B-3741-AEE3F072D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4448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15856-F0AB-56B5-BD98-57810EED5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7A74BD-4349-19E0-431D-8899C9B137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9018E4-FE4E-963A-A372-8FF2993F1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71D85-A2C7-2BA8-45B6-F761AF790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B167D4-1A0A-BA70-330D-3FF1004FE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2802A-72F4-775F-7C84-9B2F5770F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132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CC3005-B647-9E32-CC60-519127703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7C51E-6DC2-39F3-9212-D582E0A9B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B9BBC-D295-7A76-2B27-6B12AD3F6F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B67406-7D6A-427B-AE15-EA86D49A46C9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185DA-FDEE-FA5B-E9B0-C02631270C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860BB-9B5C-C732-6BD6-2C0DFC8EE6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B5C574-5640-4986-AA8B-BE8048252E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46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DDAB3A-0A22-D024-CB1E-FB00658BE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D3B34-6582-BD11-4D42-366502C70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8C151-0A35-D9DB-7435-13417BC8F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A40DC-3820-4F90-B4E8-98BE2140A65D}" type="datetimeFigureOut">
              <a:rPr lang="en-AU" smtClean="0"/>
              <a:t>18/08/2025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A9709-41CF-642F-7858-53BE89DAE6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2F23B-D3DD-D490-A64F-7E733F664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F4E00-A0CE-455C-B0DA-A2CE083CA5E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154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farshid-keivanian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FarshidKeivanian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F876F03-8BAA-72AB-E62A-1CEA6868C9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3992" y="1407171"/>
            <a:ext cx="8737863" cy="3105506"/>
          </a:xfrm>
        </p:spPr>
        <p:txBody>
          <a:bodyPr anchor="b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4800" dirty="0">
                <a:latin typeface="Calibir"/>
              </a:rPr>
              <a:t>Introduction to Software Engineering (ISE102)</a:t>
            </a:r>
            <a:br>
              <a:rPr lang="en-US" sz="4800" dirty="0">
                <a:latin typeface="Calibir"/>
              </a:rPr>
            </a:br>
            <a:r>
              <a:rPr lang="en-US" sz="4800" dirty="0">
                <a:latin typeface="Calibir"/>
              </a:rPr>
              <a:t>Tutorial </a:t>
            </a:r>
            <a:r>
              <a:rPr lang="en-US" sz="4800">
                <a:latin typeface="Calibir"/>
              </a:rPr>
              <a:t>Week 4</a:t>
            </a:r>
            <a:endParaRPr lang="en-AU" sz="4800" dirty="0">
              <a:latin typeface="Calibir"/>
            </a:endParaRPr>
          </a:p>
        </p:txBody>
      </p:sp>
      <p:pic>
        <p:nvPicPr>
          <p:cNvPr id="6" name="Picture 5" descr="A person wearing glasses and a blue shirt&#10;&#10;AI-generated content may be incorrect.">
            <a:extLst>
              <a:ext uri="{FF2B5EF4-FFF2-40B4-BE49-F238E27FC236}">
                <a16:creationId xmlns:a16="http://schemas.microsoft.com/office/drawing/2014/main" id="{6073E74C-6F0F-4134-F922-9D911600F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0145" y="1199407"/>
            <a:ext cx="2673847" cy="352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40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E0161-3806-18AF-AD78-1B610C112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9C2A4-E53A-7ED9-52CE-CB1562D30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Activity 1: Try Different Ages</a:t>
            </a:r>
            <a:endParaRPr lang="en-AU" sz="4000" b="1" dirty="0">
              <a:latin typeface="Calibir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66C60D1-2D87-C72F-6A43-D519ED310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11791"/>
            <a:ext cx="12192000" cy="5196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Change the value of age and run the program. Test with at least three different ages: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Below 18 (e.g., 15)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Exactly 18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Above 18 (e.g., 25)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Calibir"/>
              </a:rPr>
              <a:t>Goal: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Students see how the program reacts differently for each case.</a:t>
            </a:r>
          </a:p>
        </p:txBody>
      </p:sp>
      <p:pic>
        <p:nvPicPr>
          <p:cNvPr id="5" name="Timer">
            <a:hlinkClick r:id="" action="ppaction://media"/>
            <a:extLst>
              <a:ext uri="{FF2B5EF4-FFF2-40B4-BE49-F238E27FC236}">
                <a16:creationId xmlns:a16="http://schemas.microsoft.com/office/drawing/2014/main" id="{CAD8C3A0-197F-17D8-39CD-CC1B6E341D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0166" t="43871" r="40476" b="40215"/>
          <a:stretch>
            <a:fillRect/>
          </a:stretch>
        </p:blipFill>
        <p:spPr>
          <a:xfrm>
            <a:off x="9832258" y="2883309"/>
            <a:ext cx="2359742" cy="1091381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39346416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4FC1C-9D89-6D96-7E2F-0BB0E767A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E2E67-65E4-EC0C-C72D-F7AAE56D8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Java</a:t>
            </a:r>
            <a:endParaRPr lang="en-AU" sz="4000" b="1" dirty="0">
              <a:latin typeface="Calib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F7AB7-40AA-D395-D7FC-2B0ECD6A64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838" t="7550" b="42972"/>
          <a:stretch>
            <a:fillRect/>
          </a:stretch>
        </p:blipFill>
        <p:spPr>
          <a:xfrm>
            <a:off x="1252251" y="583090"/>
            <a:ext cx="9687498" cy="36851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91C3AE-F8E7-0612-E1AF-AB67470F6A71}"/>
              </a:ext>
            </a:extLst>
          </p:cNvPr>
          <p:cNvSpPr txBox="1"/>
          <p:nvPr/>
        </p:nvSpPr>
        <p:spPr>
          <a:xfrm>
            <a:off x="0" y="4090188"/>
            <a:ext cx="11161835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800" dirty="0">
                <a:latin typeface="Calibir"/>
              </a:rPr>
              <a:t>Error: Main method not found in the file, please define the main method...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31DDBCD5-E0FB-7BEE-6667-B3140832F2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8218" y="4762039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This is happening because Java needs a main method as the entry point of our program. Our code only has an if statement without wrapping it inside a class and a main method. </a:t>
            </a:r>
          </a:p>
        </p:txBody>
      </p:sp>
    </p:spTree>
    <p:extLst>
      <p:ext uri="{BB962C8B-B14F-4D97-AF65-F5344CB8AC3E}">
        <p14:creationId xmlns:p14="http://schemas.microsoft.com/office/powerpoint/2010/main" val="2099490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A710D0-4C4C-D86C-A9D4-33650E4D4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DFDD94-3AED-C195-96FC-6B3E892B2A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27" t="6667" r="3227" b="34193"/>
          <a:stretch>
            <a:fillRect/>
          </a:stretch>
        </p:blipFill>
        <p:spPr>
          <a:xfrm>
            <a:off x="117987" y="672662"/>
            <a:ext cx="11956026" cy="5819305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375C1D0B-771D-3DD4-69B0-0B6A2FF77B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6219" y="5294622"/>
            <a:ext cx="9625781" cy="15633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200" b="1" dirty="0">
                <a:latin typeface="Calibir"/>
              </a:rPr>
              <a:t>1. Class: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In Java, all code must be inside a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class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The class name (Example1_Week4) must match the file name (Example1_Week4.java).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EFAB8B-B95E-07BB-7572-45780A02D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Java</a:t>
            </a:r>
            <a:endParaRPr lang="en-AU" sz="4000" b="1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2486352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F87F0-0527-1000-BCDE-02C19A3A1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714B8E-1022-417D-AC69-E30AEDE374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27" t="6667" r="3227" b="34193"/>
          <a:stretch>
            <a:fillRect/>
          </a:stretch>
        </p:blipFill>
        <p:spPr>
          <a:xfrm>
            <a:off x="117987" y="672662"/>
            <a:ext cx="11956026" cy="5819305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EB819365-2DE8-15A9-775F-FA8D87E9CA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6219" y="5294623"/>
            <a:ext cx="9625781" cy="15633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200" b="1" dirty="0">
                <a:latin typeface="Calibir"/>
              </a:rPr>
              <a:t>2. Main Method: </a:t>
            </a:r>
            <a:r>
              <a:rPr lang="en-US" altLang="en-US" sz="2200" dirty="0">
                <a:latin typeface="Calibir"/>
              </a:rPr>
              <a:t>This is the entry point of any Java program.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ir"/>
              </a:rPr>
              <a:t>When you click Run, Java looks for this method to start the program.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ir"/>
              </a:rPr>
              <a:t>String[] </a:t>
            </a:r>
            <a:r>
              <a:rPr lang="en-US" altLang="en-US" sz="2200" dirty="0" err="1">
                <a:latin typeface="Calibir"/>
              </a:rPr>
              <a:t>args</a:t>
            </a:r>
            <a:r>
              <a:rPr lang="en-US" altLang="en-US" sz="2200" dirty="0">
                <a:latin typeface="Calibir"/>
              </a:rPr>
              <a:t> allows input from the command line (not used here, but required).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98C6C07-A5F8-DD5E-FC6F-5451D2293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Java</a:t>
            </a:r>
            <a:endParaRPr lang="en-AU" sz="4000" b="1" dirty="0">
              <a:latin typeface="Calibir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1B835A0-201B-667E-772E-71956DA9B1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0866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18B0D2-9CD1-4001-25A4-45C6C8F23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02F8EC-2433-051E-1991-5C25302E76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27" t="6667" r="3227" b="34193"/>
          <a:stretch>
            <a:fillRect/>
          </a:stretch>
        </p:blipFill>
        <p:spPr>
          <a:xfrm>
            <a:off x="117987" y="672662"/>
            <a:ext cx="11956026" cy="5819305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00558DC3-413D-801E-6495-902F3241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6219" y="5702291"/>
            <a:ext cx="9625781" cy="11430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>
                <a:latin typeface="Calibir"/>
              </a:rPr>
              <a:t>3. Variable: </a:t>
            </a:r>
            <a:r>
              <a:rPr lang="en-US" altLang="en-US" sz="2400" dirty="0">
                <a:latin typeface="Calibir"/>
              </a:rPr>
              <a:t>A variable named age is created and given the value 18.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Calibir"/>
              </a:rPr>
              <a:t>int means it’s a whole number (integer).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BD058C6-CA6D-50FD-FADB-1D8C92CCE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Java</a:t>
            </a:r>
            <a:endParaRPr lang="en-AU" sz="4000" b="1" dirty="0">
              <a:latin typeface="Calibir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2F2175-1349-7D4C-9346-B326D75C81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023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37A04-4AA6-0DD2-96D4-50909AA84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3CCC5B-2A20-2119-9980-7421D61E1D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27" t="6667" r="3227" b="34193"/>
          <a:stretch>
            <a:fillRect/>
          </a:stretch>
        </p:blipFill>
        <p:spPr>
          <a:xfrm>
            <a:off x="117987" y="672662"/>
            <a:ext cx="11829322" cy="5757635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0DFD9ABB-48EE-1909-07C9-2231B78C4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6219" y="5227810"/>
            <a:ext cx="9625781" cy="163019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300" b="1" dirty="0">
                <a:latin typeface="Calibir"/>
              </a:rPr>
              <a:t>4. If-else condition: </a:t>
            </a:r>
            <a:r>
              <a:rPr lang="en-US" altLang="en-US" sz="2300" dirty="0">
                <a:latin typeface="Calibir"/>
              </a:rPr>
              <a:t>if checks the condition (age &gt;= 18).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300" dirty="0">
                <a:latin typeface="Calibir"/>
              </a:rPr>
              <a:t>If true → print "Eligible to vote in Australia!".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300" dirty="0">
                <a:latin typeface="Calibir"/>
              </a:rPr>
              <a:t>If false → print "Not eligible.".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168E290-57C9-B4C4-C5AF-AA5738410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Java</a:t>
            </a:r>
            <a:endParaRPr lang="en-AU" sz="4000" b="1" dirty="0">
              <a:latin typeface="Calibir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677B5A-70C0-B8C1-45BF-312351020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002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CDC424-CAEE-FD5D-6D7B-B6D96A6B4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999B9F-D767-F6EE-052D-96334086AC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27" t="6667" r="3227" b="34193"/>
          <a:stretch>
            <a:fillRect/>
          </a:stretch>
        </p:blipFill>
        <p:spPr>
          <a:xfrm>
            <a:off x="117987" y="672662"/>
            <a:ext cx="11829322" cy="5757635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364F3BAD-7BAD-46E6-10AD-C001F2BCE5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6219" y="5714930"/>
            <a:ext cx="9625781" cy="11430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>
                <a:latin typeface="Calibir"/>
              </a:rPr>
              <a:t>5. Closing braces: </a:t>
            </a:r>
            <a:endParaRPr lang="en-US" altLang="en-US" sz="2400" dirty="0">
              <a:latin typeface="Calibir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Calibir"/>
              </a:rPr>
              <a:t>Close the main method, then close the class.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C0639A1-33E6-34AA-DE46-B8B00C34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Java</a:t>
            </a:r>
            <a:endParaRPr lang="en-AU" sz="4000" b="1" dirty="0">
              <a:latin typeface="Calibir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C8751-42A9-D7BA-4BDA-BF99257773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869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7631E7-B100-4A57-BD96-AC4E175505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327BC8-1350-189D-189C-FA35276741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27" t="6667" r="3227" b="34193"/>
          <a:stretch>
            <a:fillRect/>
          </a:stretch>
        </p:blipFill>
        <p:spPr>
          <a:xfrm>
            <a:off x="117987" y="672662"/>
            <a:ext cx="11829322" cy="5757635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C897F5E0-B473-0B48-12BF-30DE666BDB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6219" y="5563190"/>
            <a:ext cx="9625781" cy="14465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200" b="1" dirty="0">
                <a:latin typeface="Calibir"/>
              </a:rPr>
              <a:t>Program Flow: </a:t>
            </a:r>
            <a:r>
              <a:rPr lang="en-US" altLang="en-US" sz="2200" dirty="0">
                <a:latin typeface="Calibir"/>
              </a:rPr>
              <a:t>Start at main.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ir"/>
              </a:rPr>
              <a:t>Store age = 18.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ir"/>
              </a:rPr>
              <a:t>Check if age is 18 or more.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ir"/>
              </a:rPr>
              <a:t>Since it is, print: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094AB1A-F52B-F06A-1118-ABBC0A503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Java</a:t>
            </a:r>
            <a:endParaRPr lang="en-AU" sz="4000" b="1" dirty="0">
              <a:latin typeface="Calibir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C2A23E-5656-765E-B8A6-56AC049943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115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476B6-D41D-C901-9837-2D85C69C9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3977E-088B-54FE-253E-15D24048E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Java</a:t>
            </a:r>
            <a:endParaRPr lang="en-AU" sz="4000" b="1" dirty="0">
              <a:latin typeface="Calib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59AF05-7742-8491-6586-F67A92D56B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832" t="33548" r="2136" b="33334"/>
          <a:stretch>
            <a:fillRect/>
          </a:stretch>
        </p:blipFill>
        <p:spPr>
          <a:xfrm>
            <a:off x="1023" y="1895167"/>
            <a:ext cx="12190977" cy="3067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182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87A34-6078-21DB-9E8F-F47BAEE55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BFECA-C753-0DFE-6B30-D7C0F2CEF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Activity 2: Add a Second Condition</a:t>
            </a:r>
            <a:endParaRPr lang="en-AU" sz="4000" b="1" dirty="0">
              <a:latin typeface="Calibir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B399935-8FBB-ACC4-9280-FC21D3A72E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00413"/>
            <a:ext cx="12192000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</a:t>
            </a:r>
            <a:r>
              <a:rPr lang="en-US" altLang="en-US" sz="2800" dirty="0">
                <a:latin typeface="Calibir"/>
              </a:rPr>
              <a:t>: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Modify the if–else to include a new condition: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Age &lt; 18 → "Not eligible."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Age between 18 and 70 → "Eligible to vote in Australia!"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Age &gt; 70 → "Optional voting in Australia."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87E729C-54A3-840F-E5A3-BAD9A5F68A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352807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Goal: Students practice adding conditions (else if) and understand how real-world rules can be modeled in code. </a:t>
            </a:r>
          </a:p>
        </p:txBody>
      </p:sp>
      <p:pic>
        <p:nvPicPr>
          <p:cNvPr id="4" name="Timer">
            <a:hlinkClick r:id="" action="ppaction://media"/>
            <a:extLst>
              <a:ext uri="{FF2B5EF4-FFF2-40B4-BE49-F238E27FC236}">
                <a16:creationId xmlns:a16="http://schemas.microsoft.com/office/drawing/2014/main" id="{AFF5B235-8BC4-9779-3919-8D8533CF8E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0166" t="43871" r="40476" b="40215"/>
          <a:stretch>
            <a:fillRect/>
          </a:stretch>
        </p:blipFill>
        <p:spPr>
          <a:xfrm>
            <a:off x="9832258" y="2883309"/>
            <a:ext cx="2359742" cy="1091381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86567724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DA366-6BE2-EF72-FFA9-3FC1C60CA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B7095-A95E-A4AA-C9AB-75AB5D7B3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Week 4 Outline</a:t>
            </a:r>
            <a:endParaRPr lang="en-AU" sz="4000" b="1" dirty="0">
              <a:latin typeface="Calibi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F55197-87C6-6FBE-B168-8045BAFD1C9F}"/>
              </a:ext>
            </a:extLst>
          </p:cNvPr>
          <p:cNvSpPr txBox="1"/>
          <p:nvPr/>
        </p:nvSpPr>
        <p:spPr>
          <a:xfrm>
            <a:off x="7633139" y="1902371"/>
            <a:ext cx="4558861" cy="261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0" i="0" dirty="0">
                <a:solidFill>
                  <a:srgbClr val="252B2B"/>
                </a:solidFill>
                <a:effectLst/>
                <a:latin typeface="Calibir"/>
              </a:rPr>
              <a:t>- Farshid Keivanian (main)</a:t>
            </a:r>
            <a:br>
              <a:rPr lang="en-US" sz="2800" dirty="0">
                <a:latin typeface="Calibir"/>
              </a:rPr>
            </a:br>
            <a:r>
              <a:rPr lang="en-US" sz="2800" b="0" i="0" dirty="0">
                <a:solidFill>
                  <a:srgbClr val="252B2B"/>
                </a:solidFill>
                <a:effectLst/>
                <a:latin typeface="Calibir"/>
              </a:rPr>
              <a:t>- Xiaojie (Zoe) Lin (12 August, 26 August, 9 September, 14 October)</a:t>
            </a:r>
            <a:endParaRPr lang="en-AU" sz="2800" dirty="0">
              <a:latin typeface="Calibi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F7037C-CC18-B6E2-C69F-FD0450DC4355}"/>
              </a:ext>
            </a:extLst>
          </p:cNvPr>
          <p:cNvSpPr txBox="1"/>
          <p:nvPr/>
        </p:nvSpPr>
        <p:spPr>
          <a:xfrm>
            <a:off x="0" y="672662"/>
            <a:ext cx="6223818" cy="61250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rtl="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What Are Control Statements?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Conditional Statements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If-Else Example: Voting Eligibility in Python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Activity 1: Try Different Ages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If-Else Example: Voting Eligibility in Java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Activity 2: Add a Second Condition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Looping Statements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Jump Statements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Bank Case Study (Link to Lab 4)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Activity 3: Try Different Transactions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Activity 4: Simulate a Blocked Account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Learning Reinforcement (2 min)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Activities 5 and 6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Problem-Solving Example (Factorial – Lab 4 Ex.8) – Python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Problem-Solving Example (Factorial – Lab 4 Ex.8) – Java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Activity 7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Role-Playing Debate Questions (2 min)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900" kern="100" dirty="0">
                <a:effectLst/>
                <a:latin typeface="Calibir"/>
                <a:ea typeface="Aptos" panose="020B0004020202020204" pitchFamily="34" charset="0"/>
                <a:cs typeface="Arial" panose="020B0604020202020204" pitchFamily="34" charset="0"/>
              </a:rPr>
              <a:t>Lab 4 Exercises</a:t>
            </a:r>
          </a:p>
        </p:txBody>
      </p:sp>
    </p:spTree>
    <p:extLst>
      <p:ext uri="{BB962C8B-B14F-4D97-AF65-F5344CB8AC3E}">
        <p14:creationId xmlns:p14="http://schemas.microsoft.com/office/powerpoint/2010/main" val="3000910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87A34-6078-21DB-9E8F-F47BAEE55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BB399935-8FBB-ACC4-9280-FC21D3A72E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01855"/>
            <a:ext cx="12192000" cy="32542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Repeat tasks until a condition is met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for loop → like counting seats in a lecture hall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while loop → keep walking until the bus arrives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do-while loop (Java only) → at least one attempt (like trying your Opal card tap even if balance is low)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DA19BD1-4CEE-45FA-4FA9-11BAB5CD0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Looping Statements</a:t>
            </a:r>
            <a:endParaRPr lang="en-AU" sz="4000" b="1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14522234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332F5-203C-9995-7257-B3D40A8BC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CC21E1F5-137C-70F7-C963-0C9DA982E9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123578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break</a:t>
            </a:r>
            <a:r>
              <a:rPr lang="en-US" altLang="en-US" sz="2800" dirty="0">
                <a:latin typeface="Calibir"/>
              </a:rPr>
              <a:t> → leave the loop early (like leaving a class early if fire alarm rings )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continue</a:t>
            </a:r>
            <a:r>
              <a:rPr lang="en-US" altLang="en-US" sz="2800" dirty="0">
                <a:latin typeface="Calibir"/>
              </a:rPr>
              <a:t> → skip one step, move to next (like skipping one stop while driving Uber Eats)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return</a:t>
            </a:r>
            <a:r>
              <a:rPr lang="en-US" altLang="en-US" sz="2800" dirty="0">
                <a:latin typeface="Calibir"/>
              </a:rPr>
              <a:t> → exit from the method completely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210F404-6C5C-DC97-DFE9-51B9F43DE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Jump Statements</a:t>
            </a:r>
            <a:endParaRPr lang="en-AU" sz="4000" b="1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3662910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A4F78-C793-10CD-E3D0-7E00C44C3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F3CF6A34-4370-8A1F-21A9-117D7E760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Bank Case Study (Link to Lab 4)</a:t>
            </a:r>
            <a:endParaRPr lang="en-AU" sz="4000" b="1" dirty="0">
              <a:latin typeface="Calibi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AF47A0-269B-BE58-F906-92F7669EA4DC}"/>
              </a:ext>
            </a:extLst>
          </p:cNvPr>
          <p:cNvSpPr txBox="1"/>
          <p:nvPr/>
        </p:nvSpPr>
        <p:spPr>
          <a:xfrm>
            <a:off x="0" y="653768"/>
            <a:ext cx="1048610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Calibir"/>
              </a:rPr>
              <a:t>Step 1: Simple example: The following code simulates a simple banking withdrawal:</a:t>
            </a:r>
            <a:endParaRPr lang="en-AU" sz="2800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52D7F-C057-11D7-E764-2BF8542191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307" t="7312" r="1774" b="41720"/>
          <a:stretch>
            <a:fillRect/>
          </a:stretch>
        </p:blipFill>
        <p:spPr>
          <a:xfrm>
            <a:off x="0" y="1485308"/>
            <a:ext cx="12192000" cy="49991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F9AFC3-FDAB-1E7B-9045-1C42FE0FD980}"/>
              </a:ext>
            </a:extLst>
          </p:cNvPr>
          <p:cNvSpPr txBox="1"/>
          <p:nvPr/>
        </p:nvSpPr>
        <p:spPr>
          <a:xfrm>
            <a:off x="5715000" y="2017980"/>
            <a:ext cx="6477000" cy="16970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Calibir"/>
              </a:rPr>
              <a:t>balance = 1000 → account starts with $1000.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Calibir"/>
              </a:rPr>
              <a:t>withdraw = 200 → trying to withdraw $200.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 err="1">
                <a:latin typeface="Calibir"/>
              </a:rPr>
              <a:t>account_blocked</a:t>
            </a:r>
            <a:r>
              <a:rPr lang="en-US" altLang="en-US" sz="2400" dirty="0">
                <a:latin typeface="Calibir"/>
              </a:rPr>
              <a:t> = False → account is active.</a:t>
            </a:r>
          </a:p>
        </p:txBody>
      </p:sp>
    </p:spTree>
    <p:extLst>
      <p:ext uri="{BB962C8B-B14F-4D97-AF65-F5344CB8AC3E}">
        <p14:creationId xmlns:p14="http://schemas.microsoft.com/office/powerpoint/2010/main" val="320110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F3BBD-AECA-A5A8-1A1C-C1553FE99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4AE3A80-8C03-4CC9-B9F6-E5EDCE99D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Bank Case Study (Link to Lab 4)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E3AB2C-DD11-B5AA-B327-8EC5373BBE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307" t="7312" r="1774" b="41720"/>
          <a:stretch>
            <a:fillRect/>
          </a:stretch>
        </p:blipFill>
        <p:spPr>
          <a:xfrm>
            <a:off x="0" y="1529553"/>
            <a:ext cx="12192000" cy="49991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347C85-4DD4-37C4-96D2-F199F2B17233}"/>
              </a:ext>
            </a:extLst>
          </p:cNvPr>
          <p:cNvSpPr txBox="1"/>
          <p:nvPr/>
        </p:nvSpPr>
        <p:spPr>
          <a:xfrm>
            <a:off x="5715000" y="2017980"/>
            <a:ext cx="6477000" cy="257903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ir"/>
              </a:rPr>
              <a:t>If the account is </a:t>
            </a:r>
            <a:r>
              <a:rPr lang="en-US" altLang="en-US" sz="2200" b="1" dirty="0">
                <a:latin typeface="Calibir"/>
              </a:rPr>
              <a:t>not blocked</a:t>
            </a:r>
            <a:r>
              <a:rPr lang="en-US" altLang="en-US" sz="2200" dirty="0">
                <a:latin typeface="Calibir"/>
              </a:rPr>
              <a:t>, then: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ir"/>
              </a:rPr>
              <a:t>If balance ≥ withdrawal → deduct money and show new balance.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ir"/>
              </a:rPr>
              <a:t>Else → show “Insufficient funds!”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ir"/>
              </a:rPr>
              <a:t>If the account </a:t>
            </a:r>
            <a:r>
              <a:rPr lang="en-US" altLang="en-US" sz="2200" b="1" dirty="0">
                <a:latin typeface="Calibir"/>
              </a:rPr>
              <a:t>is blocked</a:t>
            </a:r>
            <a:r>
              <a:rPr lang="en-US" altLang="en-US" sz="2200" dirty="0">
                <a:latin typeface="Calibir"/>
              </a:rPr>
              <a:t>, print a warning.</a:t>
            </a:r>
          </a:p>
        </p:txBody>
      </p:sp>
    </p:spTree>
    <p:extLst>
      <p:ext uri="{BB962C8B-B14F-4D97-AF65-F5344CB8AC3E}">
        <p14:creationId xmlns:p14="http://schemas.microsoft.com/office/powerpoint/2010/main" val="9269855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EC1B0-D42B-08C1-0B9E-71E1DC875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B4C55D49-C962-69F6-DA53-28E200DE9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Bank Case Study (Link to Lab 4)</a:t>
            </a:r>
            <a:endParaRPr lang="en-AU" sz="4000" b="1" dirty="0">
              <a:latin typeface="Calibi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4AABDF-007B-40F5-2DD2-339450542711}"/>
              </a:ext>
            </a:extLst>
          </p:cNvPr>
          <p:cNvSpPr txBox="1"/>
          <p:nvPr/>
        </p:nvSpPr>
        <p:spPr>
          <a:xfrm>
            <a:off x="-1" y="916008"/>
            <a:ext cx="103976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Calibir"/>
              </a:rPr>
              <a:t>Step 2: Add Loop for Multiple Transactions</a:t>
            </a:r>
            <a:endParaRPr lang="en-AU" sz="2800" dirty="0">
              <a:latin typeface="Calibir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F532C1-0010-85FC-7711-BAD9E5AB55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451" t="13357" b="35576"/>
          <a:stretch>
            <a:fillRect/>
          </a:stretch>
        </p:blipFill>
        <p:spPr>
          <a:xfrm>
            <a:off x="9831" y="1754196"/>
            <a:ext cx="12192000" cy="5109056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C439B373-F648-7E71-26D2-4D6E9023B8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2052" y="-44244"/>
            <a:ext cx="3529779" cy="39202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Program goes through each withdrawal in the list.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If the account is blocked → it stops immediately (break).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Otherwise, it checks balance before withdrawing.</a:t>
            </a:r>
          </a:p>
        </p:txBody>
      </p:sp>
    </p:spTree>
    <p:extLst>
      <p:ext uri="{BB962C8B-B14F-4D97-AF65-F5344CB8AC3E}">
        <p14:creationId xmlns:p14="http://schemas.microsoft.com/office/powerpoint/2010/main" val="34356231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3E054-640A-64D6-7881-9E4505F4F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D27D3A4-8266-3AEA-6720-E9C0FB7A1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Activity 3: Try Different Transactions</a:t>
            </a:r>
            <a:endParaRPr lang="en-AU" sz="4000" b="1" dirty="0">
              <a:latin typeface="Calibi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7D1BD7-6B47-6970-175F-6C93D69FE790}"/>
              </a:ext>
            </a:extLst>
          </p:cNvPr>
          <p:cNvSpPr txBox="1"/>
          <p:nvPr/>
        </p:nvSpPr>
        <p:spPr>
          <a:xfrm>
            <a:off x="0" y="1037226"/>
            <a:ext cx="10486103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Change the withdrawals list to [100, 300, 700].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Observe how the program responds when balance is not enough.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Goal</a:t>
            </a:r>
            <a:r>
              <a:rPr lang="en-US" altLang="en-US" sz="2800" dirty="0">
                <a:latin typeface="Calibir"/>
              </a:rPr>
              <a:t>: Students see how conditions work for different inputs.</a:t>
            </a:r>
          </a:p>
        </p:txBody>
      </p:sp>
      <p:pic>
        <p:nvPicPr>
          <p:cNvPr id="3" name="Timer">
            <a:hlinkClick r:id="" action="ppaction://media"/>
            <a:extLst>
              <a:ext uri="{FF2B5EF4-FFF2-40B4-BE49-F238E27FC236}">
                <a16:creationId xmlns:a16="http://schemas.microsoft.com/office/drawing/2014/main" id="{3A09836A-2695-A015-8CD9-A4F010F38C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0166" t="43871" r="40476" b="40215"/>
          <a:stretch>
            <a:fillRect/>
          </a:stretch>
        </p:blipFill>
        <p:spPr>
          <a:xfrm>
            <a:off x="4916129" y="3856263"/>
            <a:ext cx="2359742" cy="1091381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409186209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3E054-640A-64D6-7881-9E4505F4F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D27D3A4-8266-3AEA-6720-E9C0FB7A1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Activity 4: Simulate a Blocked Account</a:t>
            </a:r>
            <a:endParaRPr lang="en-AU" sz="4000" b="1" dirty="0">
              <a:latin typeface="Calibi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7D1BD7-6B47-6970-175F-6C93D69FE790}"/>
              </a:ext>
            </a:extLst>
          </p:cNvPr>
          <p:cNvSpPr txBox="1"/>
          <p:nvPr/>
        </p:nvSpPr>
        <p:spPr>
          <a:xfrm>
            <a:off x="0" y="1037226"/>
            <a:ext cx="10486103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Set </a:t>
            </a:r>
            <a:r>
              <a:rPr lang="en-US" altLang="en-US" sz="2800" dirty="0" err="1">
                <a:latin typeface="Calibir"/>
              </a:rPr>
              <a:t>account_blocked</a:t>
            </a:r>
            <a:r>
              <a:rPr lang="en-US" altLang="en-US" sz="2800" dirty="0">
                <a:latin typeface="Calibir"/>
              </a:rPr>
              <a:t> = True.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Run the program.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What happens?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Goal</a:t>
            </a:r>
            <a:r>
              <a:rPr lang="en-US" altLang="en-US" sz="2800" dirty="0">
                <a:latin typeface="Calibir"/>
              </a:rPr>
              <a:t>: Students see how break stops the loop immediately when account is blocked.</a:t>
            </a:r>
          </a:p>
        </p:txBody>
      </p:sp>
      <p:pic>
        <p:nvPicPr>
          <p:cNvPr id="4" name="Timer">
            <a:hlinkClick r:id="" action="ppaction://media"/>
            <a:extLst>
              <a:ext uri="{FF2B5EF4-FFF2-40B4-BE49-F238E27FC236}">
                <a16:creationId xmlns:a16="http://schemas.microsoft.com/office/drawing/2014/main" id="{CD8B3D70-35B6-150F-4E7B-52305C901F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1256" t="45161" r="40839" b="41075"/>
          <a:stretch>
            <a:fillRect/>
          </a:stretch>
        </p:blipFill>
        <p:spPr>
          <a:xfrm>
            <a:off x="5004619" y="3945194"/>
            <a:ext cx="2182761" cy="943897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263483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A727E-3968-7AD8-C5B5-DB39B8424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B25BA929-C358-50C7-0339-757035295C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54083"/>
            <a:ext cx="12192000" cy="454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alibir"/>
              </a:rPr>
              <a:t>Research Discussion Questions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1. Why are control statements compared to "decision-making" in real life?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Because they decide what happens next in a program just like we decide based on conditions (e.g., weather → carry umbrella or not).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2. Which control statement is most used in real-world apps in Australia (e.g., MyGov, Opal card, online banking)?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Mostly conditional checks (eligibility, balance, login).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414377-DCEA-9BA6-94AC-3D322E0D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Learning Reinforcement (2 min)</a:t>
            </a:r>
            <a:endParaRPr lang="en-AU" sz="4000" b="1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3531832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A727E-3968-7AD8-C5B5-DB39B8424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B25BA929-C358-50C7-0339-757035295C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00414"/>
            <a:ext cx="12192000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Activity 1 (Java):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Write a program that checks if a customer is eligible for a </a:t>
            </a:r>
            <a:r>
              <a:rPr lang="en-US" altLang="en-US" sz="2800" b="1" dirty="0">
                <a:latin typeface="Calibir"/>
              </a:rPr>
              <a:t>student Opal card</a:t>
            </a:r>
            <a:r>
              <a:rPr lang="en-US" altLang="en-US" sz="2800" dirty="0">
                <a:latin typeface="Calibir"/>
              </a:rPr>
              <a:t> (age &lt; 25).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Activity 2 (Python):</a:t>
            </a:r>
            <a:br>
              <a:rPr lang="en-US" altLang="en-US" sz="2800" dirty="0">
                <a:latin typeface="Calibir"/>
              </a:rPr>
            </a:br>
            <a:r>
              <a:rPr lang="en-US" altLang="en-US" sz="2800" dirty="0">
                <a:latin typeface="Calibir"/>
              </a:rPr>
              <a:t>Write a loop to display numbers from 1–10, but skip 5 using continue.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414377-DCEA-9BA6-94AC-3D322E0D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Activities 5 and 6</a:t>
            </a:r>
            <a:endParaRPr lang="en-AU" sz="4000" b="1" dirty="0">
              <a:latin typeface="Calibir"/>
            </a:endParaRPr>
          </a:p>
        </p:txBody>
      </p:sp>
      <p:pic>
        <p:nvPicPr>
          <p:cNvPr id="5" name="Timer">
            <a:hlinkClick r:id="" action="ppaction://media"/>
            <a:extLst>
              <a:ext uri="{FF2B5EF4-FFF2-40B4-BE49-F238E27FC236}">
                <a16:creationId xmlns:a16="http://schemas.microsoft.com/office/drawing/2014/main" id="{0ACBEDE8-7A6C-CFFE-1227-1047655277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1256" t="45161" r="40839" b="41075"/>
          <a:stretch>
            <a:fillRect/>
          </a:stretch>
        </p:blipFill>
        <p:spPr>
          <a:xfrm>
            <a:off x="5004619" y="5713391"/>
            <a:ext cx="2182761" cy="943897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2126918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A727E-3968-7AD8-C5B5-DB39B8424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B25BA929-C358-50C7-0339-757035295C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31540"/>
            <a:ext cx="12192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r>
              <a:rPr lang="en-US" altLang="en-US" sz="2800" dirty="0">
                <a:latin typeface="Calibir"/>
              </a:rPr>
              <a:t> Write a program to calculate factorial of n (entered from keyboard).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414377-DCEA-9BA6-94AC-3D322E0D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Problem-Solving Example (Factorial – Lab 4 Ex.8) - Python</a:t>
            </a:r>
            <a:endParaRPr lang="en-AU" sz="4000" b="1" dirty="0">
              <a:latin typeface="Calibir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2B0BE9-B7C5-FFCE-AB2E-6BE960CB83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307" t="6236" r="32258" b="59355"/>
          <a:stretch>
            <a:fillRect/>
          </a:stretch>
        </p:blipFill>
        <p:spPr>
          <a:xfrm>
            <a:off x="-1" y="1976283"/>
            <a:ext cx="9946497" cy="488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9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38528-87AF-7129-060C-DE790DB4C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6112E-412B-5D01-7AC9-EEC8ED4A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What Are Control Statements?</a:t>
            </a:r>
            <a:endParaRPr lang="en-AU" sz="4000" b="1" dirty="0">
              <a:latin typeface="Calibir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F5053D9-A359-77A0-BD99-562617E0EA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65" y="591836"/>
            <a:ext cx="12007269" cy="584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Control statements = traffic lights of programming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They decide the flow of your program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Types: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Conditional Statements → if, else, switch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Looping Statements → for, while, do-while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ir"/>
              </a:rPr>
              <a:t>Jump Statements → break, continue, return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Analogy:</a:t>
            </a:r>
            <a:br>
              <a:rPr lang="en-US" sz="2800" dirty="0">
                <a:latin typeface="Calibir"/>
              </a:rPr>
            </a:br>
            <a:r>
              <a:rPr lang="en-US" sz="2800" dirty="0">
                <a:latin typeface="Calibir"/>
              </a:rPr>
              <a:t>Think of cooking in a kitchen – you </a:t>
            </a:r>
            <a:r>
              <a:rPr lang="en-US" sz="2800" i="1" dirty="0">
                <a:latin typeface="Calibir"/>
              </a:rPr>
              <a:t>decide</a:t>
            </a:r>
            <a:r>
              <a:rPr lang="en-US" sz="2800" dirty="0">
                <a:latin typeface="Calibir"/>
              </a:rPr>
              <a:t> (if), </a:t>
            </a:r>
            <a:r>
              <a:rPr lang="en-US" sz="2800" i="1" dirty="0">
                <a:latin typeface="Calibir"/>
              </a:rPr>
              <a:t>repeat stirring</a:t>
            </a:r>
            <a:r>
              <a:rPr lang="en-US" sz="2800" dirty="0">
                <a:latin typeface="Calibir"/>
              </a:rPr>
              <a:t> (loop), or </a:t>
            </a:r>
            <a:r>
              <a:rPr lang="en-US" sz="2800" i="1" dirty="0">
                <a:latin typeface="Calibir"/>
              </a:rPr>
              <a:t>stop cooking</a:t>
            </a:r>
            <a:r>
              <a:rPr lang="en-US" sz="2800" dirty="0">
                <a:latin typeface="Calibir"/>
              </a:rPr>
              <a:t> (break).</a:t>
            </a:r>
          </a:p>
        </p:txBody>
      </p:sp>
    </p:spTree>
    <p:extLst>
      <p:ext uri="{BB962C8B-B14F-4D97-AF65-F5344CB8AC3E}">
        <p14:creationId xmlns:p14="http://schemas.microsoft.com/office/powerpoint/2010/main" val="5654435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9FEC3-C30A-5846-5664-367FF39A3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9F3F7D7B-1853-1534-323F-B059CBC4E5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31540"/>
            <a:ext cx="12192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r>
              <a:rPr lang="en-US" altLang="en-US" sz="2800" dirty="0">
                <a:latin typeface="Calibir"/>
              </a:rPr>
              <a:t> Write a program to calculate factorial of n (entered from keyboard).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4851492-FC74-15B6-96D2-0E49BD25D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Problem-Solving Example (Factorial – Lab 4 Ex.8) - Java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A8A4B1-C8D6-F8BA-1B99-7D0DCCD92A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90" t="18710" r="17621" b="13333"/>
          <a:stretch>
            <a:fillRect/>
          </a:stretch>
        </p:blipFill>
        <p:spPr>
          <a:xfrm>
            <a:off x="-1" y="1871381"/>
            <a:ext cx="6990735" cy="498661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31451BAF-8B1A-741D-90E2-7F501E777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734" y="2792451"/>
            <a:ext cx="5201266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1. Import Scanner: </a:t>
            </a:r>
            <a:r>
              <a:rPr lang="en-US" sz="2800" dirty="0">
                <a:latin typeface="Calibir"/>
              </a:rPr>
              <a:t>Scanner is used to take input from the user (like typing a number in the console).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37802874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696C6-46DC-F9EE-70EE-33FD6AD23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A884068-0969-83CD-7FDA-01F5F8653E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31540"/>
            <a:ext cx="12192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r>
              <a:rPr lang="en-US" altLang="en-US" sz="2800" dirty="0">
                <a:latin typeface="Calibir"/>
              </a:rPr>
              <a:t> Write a program to calculate factorial of n (entered from keyboard).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8138FEC-7A3A-DCA0-E272-2AE289E32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Problem-Solving Example (Factorial – Lab 4 Ex.8) - Java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FF54CC-C9E1-2D89-D124-153617C7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90" t="18710" r="17621" b="13333"/>
          <a:stretch>
            <a:fillRect/>
          </a:stretch>
        </p:blipFill>
        <p:spPr>
          <a:xfrm>
            <a:off x="-1" y="1871381"/>
            <a:ext cx="6990735" cy="498661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D7EA1AC5-BBDE-D192-FF6D-B966774AAC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734" y="2792451"/>
            <a:ext cx="5201266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2. Class and Main Method: </a:t>
            </a:r>
            <a:r>
              <a:rPr lang="en-US" sz="2800" dirty="0">
                <a:latin typeface="Calibir"/>
              </a:rPr>
              <a:t>Every Java program must have a class.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ir"/>
              </a:rPr>
              <a:t>The main method is where the program starts running.</a:t>
            </a:r>
          </a:p>
        </p:txBody>
      </p:sp>
    </p:spTree>
    <p:extLst>
      <p:ext uri="{BB962C8B-B14F-4D97-AF65-F5344CB8AC3E}">
        <p14:creationId xmlns:p14="http://schemas.microsoft.com/office/powerpoint/2010/main" val="17270724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7F2091-3F5F-305F-C0D1-AAFDFB60B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9C418317-1224-15E0-CE2A-8313413A98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31540"/>
            <a:ext cx="12192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r>
              <a:rPr lang="en-US" altLang="en-US" sz="2800" dirty="0">
                <a:latin typeface="Calibir"/>
              </a:rPr>
              <a:t> Write a program to calculate factorial of n (entered from keyboard).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273E463-137C-8FFE-2DB9-190852B4D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Problem-Solving Example (Factorial – Lab 4 Ex.8) - Java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45040B-C5BC-021F-9184-3AE476DF8A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90" t="18710" r="17621" b="13333"/>
          <a:stretch>
            <a:fillRect/>
          </a:stretch>
        </p:blipFill>
        <p:spPr>
          <a:xfrm>
            <a:off x="-1" y="1871381"/>
            <a:ext cx="6990735" cy="498661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E7145B64-E534-F637-E24E-D0DB78FCD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734" y="3113822"/>
            <a:ext cx="5201266" cy="1968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3. Create Scanner Object: </a:t>
            </a:r>
            <a:r>
              <a:rPr lang="en-US" sz="2800" dirty="0">
                <a:latin typeface="Calibir"/>
              </a:rPr>
              <a:t>Creates a Scanner to read input from the keyboard.</a:t>
            </a:r>
          </a:p>
        </p:txBody>
      </p:sp>
    </p:spTree>
    <p:extLst>
      <p:ext uri="{BB962C8B-B14F-4D97-AF65-F5344CB8AC3E}">
        <p14:creationId xmlns:p14="http://schemas.microsoft.com/office/powerpoint/2010/main" val="27290951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36D94-AD09-DB70-B181-825B1F5C9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672E232F-F38B-54C7-55FE-27BDCB31A0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31540"/>
            <a:ext cx="12192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r>
              <a:rPr lang="en-US" altLang="en-US" sz="2800" dirty="0">
                <a:latin typeface="Calibir"/>
              </a:rPr>
              <a:t> Write a program to calculate factorial of n (entered from keyboard).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3BE48E0-E2D7-DBB6-68FC-FB92F1518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Problem-Solving Example (Factorial – Lab 4 Ex.8) - Java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AAE50D-FEDE-C68B-1DEF-7A416EFBD3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90" t="18710" r="17621" b="13333"/>
          <a:stretch>
            <a:fillRect/>
          </a:stretch>
        </p:blipFill>
        <p:spPr>
          <a:xfrm>
            <a:off x="-1" y="1871381"/>
            <a:ext cx="6990735" cy="498661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49846C3B-4FAD-4792-754E-6E599EB488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734" y="2792453"/>
            <a:ext cx="5201266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4. Ask User for a Number: </a:t>
            </a:r>
            <a:r>
              <a:rPr lang="en-US" altLang="en-US" sz="2800" dirty="0">
                <a:latin typeface="Calibir"/>
              </a:rPr>
              <a:t>Program asks: </a:t>
            </a:r>
            <a:r>
              <a:rPr lang="en-US" altLang="en-US" sz="2800" b="1" dirty="0">
                <a:latin typeface="Calibir"/>
              </a:rPr>
              <a:t>"Enter a number:"</a:t>
            </a:r>
            <a:endParaRPr lang="en-US" altLang="en-US" sz="2800" dirty="0">
              <a:latin typeface="Calibir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Whatever the user types is stored in variable n.</a:t>
            </a:r>
          </a:p>
        </p:txBody>
      </p:sp>
    </p:spTree>
    <p:extLst>
      <p:ext uri="{BB962C8B-B14F-4D97-AF65-F5344CB8AC3E}">
        <p14:creationId xmlns:p14="http://schemas.microsoft.com/office/powerpoint/2010/main" val="14486506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C4A8B9-CD05-951D-C0F4-B2EF61A19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75AD26F-059B-10BA-147E-F0D259BB58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31540"/>
            <a:ext cx="12192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r>
              <a:rPr lang="en-US" altLang="en-US" sz="2800" dirty="0">
                <a:latin typeface="Calibir"/>
              </a:rPr>
              <a:t> Write a program to calculate factorial of n (entered from keyboard).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71129CE-C5E2-7F23-92E0-62A35AC60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Problem-Solving Example (Factorial – Lab 4 Ex.8) - Java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513D53-7BDB-C757-AC3D-7556657F61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90" t="18710" r="17621" b="13333"/>
          <a:stretch>
            <a:fillRect/>
          </a:stretch>
        </p:blipFill>
        <p:spPr>
          <a:xfrm>
            <a:off x="-1" y="1871381"/>
            <a:ext cx="6990735" cy="498661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BAF66D74-02FE-33BD-1A67-86AC1FEBC4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734" y="2146122"/>
            <a:ext cx="5201266" cy="390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5. Factorial Logic: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fact starts as 1.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The for loop multiplies numbers from 1 to n.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Example: if n = 5 → fact = 1 × 2 × 3 × 4 × 5 = 120.</a:t>
            </a:r>
          </a:p>
        </p:txBody>
      </p:sp>
    </p:spTree>
    <p:extLst>
      <p:ext uri="{BB962C8B-B14F-4D97-AF65-F5344CB8AC3E}">
        <p14:creationId xmlns:p14="http://schemas.microsoft.com/office/powerpoint/2010/main" val="12571124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022A8-2B3B-F118-6A1E-F2026053E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BE492CC9-9060-D1ED-63B4-2EDE882F0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31540"/>
            <a:ext cx="12192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r>
              <a:rPr lang="en-US" altLang="en-US" sz="2800" dirty="0">
                <a:latin typeface="Calibir"/>
              </a:rPr>
              <a:t> Write a program to calculate factorial of n (entered from keyboard).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35A7EAF-2900-899D-0877-CEBA68E12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Problem-Solving Example (Factorial – Lab 4 Ex.8) - Java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22358A-E7E6-4105-0424-928A62B96C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90" t="18710" r="17621" b="13333"/>
          <a:stretch>
            <a:fillRect/>
          </a:stretch>
        </p:blipFill>
        <p:spPr>
          <a:xfrm>
            <a:off x="-1" y="1871381"/>
            <a:ext cx="6990735" cy="498661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194D6FB0-145C-7112-F37D-0D0D7FE9A0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734" y="3115617"/>
            <a:ext cx="5201266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6. Print Results: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 err="1">
                <a:latin typeface="Calibir"/>
              </a:rPr>
              <a:t>System.out.println</a:t>
            </a:r>
            <a:r>
              <a:rPr lang="en-US" altLang="en-US" sz="2800" dirty="0">
                <a:latin typeface="Calibir"/>
              </a:rPr>
              <a:t>("Factorial: " + fact);</a:t>
            </a:r>
          </a:p>
        </p:txBody>
      </p:sp>
    </p:spTree>
    <p:extLst>
      <p:ext uri="{BB962C8B-B14F-4D97-AF65-F5344CB8AC3E}">
        <p14:creationId xmlns:p14="http://schemas.microsoft.com/office/powerpoint/2010/main" val="38219711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EB64B-C527-93C3-7BA2-C733C314D7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4914A3D3-A723-431C-06E6-78FC588C02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31540"/>
            <a:ext cx="12192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r>
              <a:rPr lang="en-US" altLang="en-US" sz="2800" dirty="0">
                <a:latin typeface="Calibir"/>
              </a:rPr>
              <a:t> Write a program to calculate factorial of n (entered from keyboard).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8A5BD82-8735-C41E-3D07-DB34E714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Problem-Solving Example (Factorial – Lab 4 Ex.8) - Java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EFDD67-90E3-EB41-2D03-1F07CDA2BB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90" t="18710" r="17621" b="13333"/>
          <a:stretch>
            <a:fillRect/>
          </a:stretch>
        </p:blipFill>
        <p:spPr>
          <a:xfrm>
            <a:off x="-1" y="1871381"/>
            <a:ext cx="6990735" cy="498661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A8D1D2AE-D888-23AC-9360-245A1A9972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734" y="3113822"/>
            <a:ext cx="5201266" cy="1968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7. Close Scanner: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latin typeface="Calibir"/>
              </a:rPr>
              <a:t>Closes the Scanner (good practice to free resources).</a:t>
            </a:r>
            <a:endParaRPr lang="en-US" altLang="en-US" sz="2800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22446220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31FBDF-E2CD-9F2D-BC13-074638CBA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7AACD0CD-954D-3A73-4BAB-852C3DC430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31540"/>
            <a:ext cx="12192000" cy="671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Task:</a:t>
            </a:r>
            <a:r>
              <a:rPr lang="en-US" altLang="en-US" sz="2800" dirty="0">
                <a:latin typeface="Calibir"/>
              </a:rPr>
              <a:t> Write a program to calculate factorial of n (entered from keyboard).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D0E309D-2005-AB1F-DB87-39E131D89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Problem-Solving Example (Factorial – Lab 4 Ex.8) - Java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C06FEB-57D8-70F8-BE9C-27E926E9DA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90" t="18710" r="17621" b="13333"/>
          <a:stretch>
            <a:fillRect/>
          </a:stretch>
        </p:blipFill>
        <p:spPr>
          <a:xfrm>
            <a:off x="-1" y="1871381"/>
            <a:ext cx="6990735" cy="498661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0B258F53-422D-4280-8143-83846F9141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734" y="2469286"/>
            <a:ext cx="5201266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User enters a number (e.g., 5).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Program multiplies numbers from 1 to n.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1 × 2 × 3 × 4 × 5 = 120.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Prints: 120</a:t>
            </a:r>
          </a:p>
        </p:txBody>
      </p:sp>
    </p:spTree>
    <p:extLst>
      <p:ext uri="{BB962C8B-B14F-4D97-AF65-F5344CB8AC3E}">
        <p14:creationId xmlns:p14="http://schemas.microsoft.com/office/powerpoint/2010/main" val="2995731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A14C94-69D1-5B5C-7FB6-B6B24B8E1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5B86B41C-EED5-EE4F-2C68-419F372A14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08375"/>
            <a:ext cx="12192000" cy="1318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lvl="0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800" dirty="0">
                <a:latin typeface="Calibir"/>
              </a:rPr>
              <a:t>Modify factorial program to reject negative numbers.</a:t>
            </a:r>
          </a:p>
          <a:p>
            <a:pPr marL="514350" lvl="0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800" dirty="0">
                <a:latin typeface="Calibir"/>
              </a:rPr>
              <a:t>Add condition: If n &gt; 20, display “Too large to calculate” and exit.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994A5BB-E3E9-EEA1-238A-8E84F6C6B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Activity 7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Timer">
            <a:hlinkClick r:id="" action="ppaction://media"/>
            <a:extLst>
              <a:ext uri="{FF2B5EF4-FFF2-40B4-BE49-F238E27FC236}">
                <a16:creationId xmlns:a16="http://schemas.microsoft.com/office/drawing/2014/main" id="{EEA3CA16-1FAF-BC72-433A-B8846A6C22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1256" t="45161" r="40839" b="41075"/>
          <a:stretch>
            <a:fillRect/>
          </a:stretch>
        </p:blipFill>
        <p:spPr>
          <a:xfrm>
            <a:off x="5004619" y="3429000"/>
            <a:ext cx="2182761" cy="943897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03490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952E3B-71A3-CD66-77C7-78DBD3926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4F462573-A63B-232F-C5F5-1154320CE5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93889"/>
            <a:ext cx="12192000" cy="3257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Debate 1:</a:t>
            </a:r>
            <a:r>
              <a:rPr lang="en-US" altLang="en-US" sz="2800" dirty="0">
                <a:latin typeface="Calibir"/>
              </a:rPr>
              <a:t> Should programmers always prefer for loops over while loops?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No, for is good for known ranges; while fits unknown conditions.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Calibir"/>
              </a:rPr>
              <a:t>Debate 2:</a:t>
            </a:r>
            <a:r>
              <a:rPr lang="en-US" altLang="en-US" sz="2800" dirty="0">
                <a:latin typeface="Calibir"/>
              </a:rPr>
              <a:t> Is break a bad practice because it makes logic less clear?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Depends – in banking/security apps, sometimes it simplifies code, but overuse makes code hard to read.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9FDD474-5423-9FE4-18AA-E437E519D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Role-Playing Debate Questions (2 min)</a:t>
            </a:r>
            <a:endParaRPr lang="en-AU" sz="4000" b="1" dirty="0">
              <a:latin typeface="Calibir"/>
            </a:endParaRPr>
          </a:p>
        </p:txBody>
      </p:sp>
    </p:spTree>
    <p:extLst>
      <p:ext uri="{BB962C8B-B14F-4D97-AF65-F5344CB8AC3E}">
        <p14:creationId xmlns:p14="http://schemas.microsoft.com/office/powerpoint/2010/main" val="3552186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54A34-D50B-087E-6CE7-9E96328A0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80D92-1C36-14F1-12AF-0629FC927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Conditional Statements</a:t>
            </a:r>
            <a:endParaRPr lang="en-AU" sz="4000" b="1" dirty="0">
              <a:latin typeface="Calibir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205BD80-7676-1920-F69E-AEE92538AF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65" y="2207663"/>
            <a:ext cx="12007269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if-else: Makes decisions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switch: Menu of choices (like choosing a meal at a café)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Syntax is similar in Java and Python (Python uses indentation, Java uses braces).</a:t>
            </a:r>
          </a:p>
        </p:txBody>
      </p:sp>
    </p:spTree>
    <p:extLst>
      <p:ext uri="{BB962C8B-B14F-4D97-AF65-F5344CB8AC3E}">
        <p14:creationId xmlns:p14="http://schemas.microsoft.com/office/powerpoint/2010/main" val="25731999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38808-9BB1-9F96-F0B3-73F66A1DD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24AE5-58EF-555A-BA72-4A9931975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56744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Lab 4 Exercises</a:t>
            </a:r>
            <a:endParaRPr lang="en-AU" sz="4000" b="1" dirty="0">
              <a:latin typeface="Calib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357005-CF7F-88DB-883B-612E2E3A98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870" t="37404" r="40380" b="26252"/>
          <a:stretch>
            <a:fillRect/>
          </a:stretch>
        </p:blipFill>
        <p:spPr>
          <a:xfrm>
            <a:off x="9906000" y="2182761"/>
            <a:ext cx="2286000" cy="24924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7562D8-4362-0226-A669-CD9328F7C9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608" r="17500" b="21726"/>
          <a:stretch>
            <a:fillRect/>
          </a:stretch>
        </p:blipFill>
        <p:spPr>
          <a:xfrm>
            <a:off x="0" y="1504334"/>
            <a:ext cx="9623326" cy="384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8740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0C101F-C65F-1D84-0824-C2471518F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 descr="Tying a bow in an arrangment of presents">
            <a:extLst>
              <a:ext uri="{FF2B5EF4-FFF2-40B4-BE49-F238E27FC236}">
                <a16:creationId xmlns:a16="http://schemas.microsoft.com/office/drawing/2014/main" id="{E6D721DE-1453-5AA6-9447-209B227E21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81" r="16168" b="-2"/>
          <a:stretch/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41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845029-98A4-9C92-04B4-320B6AFDD1B8}"/>
              </a:ext>
            </a:extLst>
          </p:cNvPr>
          <p:cNvSpPr txBox="1"/>
          <p:nvPr/>
        </p:nvSpPr>
        <p:spPr>
          <a:xfrm>
            <a:off x="6388119" y="99483"/>
            <a:ext cx="5198044" cy="66515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Happy Learning and Bright Futures Ahead!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Dr. Farshid Keivanian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Stay Connected: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linkedin.com/in/farshid-keivanian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github.com/FarshidKeivanian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0" marR="0" lvl="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Education is the most powerful weapon you can use to change the world.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— Nelson Mandela</a:t>
            </a:r>
          </a:p>
        </p:txBody>
      </p:sp>
      <p:sp>
        <p:nvSpPr>
          <p:cNvPr id="45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7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08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F9A40-1A2E-7979-DFE2-78B41EFCB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20870-87CE-5438-4E5B-60634FB55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Python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48F629-3947-FB2B-CF1E-5C97C3F785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86" t="13549" b="61741"/>
          <a:stretch>
            <a:fillRect/>
          </a:stretch>
        </p:blipFill>
        <p:spPr>
          <a:xfrm>
            <a:off x="0" y="1069258"/>
            <a:ext cx="12192000" cy="2359742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40C1C53F-55B1-85A4-02A3-E0C98B7F7F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429000"/>
            <a:ext cx="12192000" cy="2610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1. Variable: A variable called age is created.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It is given the value 18.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In Python, you don’t need to write the type (int like in Java). Python figures it out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1372212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54B98-B971-799B-10FA-096725DA7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387DC-15BA-2996-8502-B79F64023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Python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555FE8-BC50-A45A-5D3F-2F20502386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86" t="13549" b="61741"/>
          <a:stretch>
            <a:fillRect/>
          </a:stretch>
        </p:blipFill>
        <p:spPr>
          <a:xfrm>
            <a:off x="0" y="1069258"/>
            <a:ext cx="12192000" cy="2359742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166E823A-12C8-30CA-EB95-B1AD40FEF7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429000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ir"/>
              </a:rPr>
              <a:t>2. If-else condition: </a:t>
            </a:r>
            <a:r>
              <a:rPr lang="en-US" altLang="en-US" sz="2800" dirty="0">
                <a:latin typeface="Calibir"/>
              </a:rPr>
              <a:t>if age &gt;= 18: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Checks if age is greater than or equal to 18.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If true, it runs the code under this block → prints: Eligible to vote in Australia!</a:t>
            </a:r>
          </a:p>
        </p:txBody>
      </p:sp>
    </p:spTree>
    <p:extLst>
      <p:ext uri="{BB962C8B-B14F-4D97-AF65-F5344CB8AC3E}">
        <p14:creationId xmlns:p14="http://schemas.microsoft.com/office/powerpoint/2010/main" val="3471735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76FB7-3132-D812-93D8-1DD40EA6A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BE334-0E89-33C2-AFAF-AE8CD3DA0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Python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40AEED-82D1-2515-E733-C3A9612ABA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86" t="13549" b="61741"/>
          <a:stretch>
            <a:fillRect/>
          </a:stretch>
        </p:blipFill>
        <p:spPr>
          <a:xfrm>
            <a:off x="0" y="1069258"/>
            <a:ext cx="12192000" cy="2359742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5154710A-3A28-F215-0103-7095C005A3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429000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else:</a:t>
            </a:r>
            <a:endParaRPr lang="en-US" altLang="en-US" sz="2800" dirty="0">
              <a:latin typeface="Calibir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Runs only if the if condition is </a:t>
            </a:r>
            <a:r>
              <a:rPr lang="en-US" altLang="en-US" sz="2800" b="1" dirty="0">
                <a:latin typeface="Calibir"/>
              </a:rPr>
              <a:t>false</a:t>
            </a:r>
            <a:r>
              <a:rPr lang="en-US" altLang="en-US" sz="2800" dirty="0">
                <a:latin typeface="Calibir"/>
              </a:rPr>
              <a:t>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Prints: Not eligible.</a:t>
            </a:r>
          </a:p>
        </p:txBody>
      </p:sp>
    </p:spTree>
    <p:extLst>
      <p:ext uri="{BB962C8B-B14F-4D97-AF65-F5344CB8AC3E}">
        <p14:creationId xmlns:p14="http://schemas.microsoft.com/office/powerpoint/2010/main" val="3623744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45011C-3449-21E3-2881-0BA68B246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60436-EEC4-F7A4-DF17-9F81F3B6B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Python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E621CF-19C5-FC06-716E-74493148B7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86" t="13549" b="61741"/>
          <a:stretch>
            <a:fillRect/>
          </a:stretch>
        </p:blipFill>
        <p:spPr>
          <a:xfrm>
            <a:off x="0" y="1069258"/>
            <a:ext cx="12192000" cy="2359742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03B484BD-ADA3-844B-D775-8BFD4C57B3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429000"/>
            <a:ext cx="12192000" cy="196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latin typeface="Calibir"/>
              </a:rPr>
              <a:t>3. Indentation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In Python, indentation (spaces at the beginning of the line) is very important.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Calibir"/>
              </a:rPr>
              <a:t>The print(...) lines must be indented under if or else.</a:t>
            </a:r>
          </a:p>
        </p:txBody>
      </p:sp>
    </p:spTree>
    <p:extLst>
      <p:ext uri="{BB962C8B-B14F-4D97-AF65-F5344CB8AC3E}">
        <p14:creationId xmlns:p14="http://schemas.microsoft.com/office/powerpoint/2010/main" val="2188615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0E18B-896A-0FEF-61CD-215B9791E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4C92A-52C8-0FD2-6135-8D1F77AE5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2661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Calibir"/>
              </a:rPr>
              <a:t>If-Else Example: Voting Eligibility in Python</a:t>
            </a:r>
            <a:endParaRPr lang="en-AU" sz="4000" b="1" dirty="0">
              <a:latin typeface="Calib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6CBA78-13DF-892B-6F27-B3292C7B8B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86" t="13549" b="61741"/>
          <a:stretch>
            <a:fillRect/>
          </a:stretch>
        </p:blipFill>
        <p:spPr>
          <a:xfrm>
            <a:off x="0" y="1069258"/>
            <a:ext cx="12192000" cy="2359742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393892F4-44B1-A669-565F-281870D8CF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429000"/>
            <a:ext cx="12192000" cy="3222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300" b="1" dirty="0">
                <a:latin typeface="Calibir"/>
              </a:rPr>
              <a:t>Program Flow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300" dirty="0">
                <a:latin typeface="Calibir"/>
              </a:rPr>
              <a:t>Start at the top.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300" dirty="0">
                <a:latin typeface="Calibir"/>
              </a:rPr>
              <a:t>Store age = 18.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300" dirty="0">
                <a:latin typeface="Calibir"/>
              </a:rPr>
              <a:t>Check if age &gt;= 18.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300" dirty="0">
                <a:latin typeface="Calibir"/>
              </a:rPr>
              <a:t>Since 18 is equal to 18 → condition is true.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300" dirty="0">
                <a:latin typeface="Calibir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460670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818</TotalTime>
  <Words>1926</Words>
  <Application>Microsoft Office PowerPoint</Application>
  <PresentationFormat>Widescreen</PresentationFormat>
  <Paragraphs>183</Paragraphs>
  <Slides>41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Aptos</vt:lpstr>
      <vt:lpstr>Aptos Display</vt:lpstr>
      <vt:lpstr>Arial</vt:lpstr>
      <vt:lpstr>Calibir</vt:lpstr>
      <vt:lpstr>Calibri</vt:lpstr>
      <vt:lpstr>Calibri Light</vt:lpstr>
      <vt:lpstr>Office Theme</vt:lpstr>
      <vt:lpstr>1_Office Theme</vt:lpstr>
      <vt:lpstr>Introduction to Software Engineering (ISE102) Tutorial Week 4</vt:lpstr>
      <vt:lpstr>Week 4 Outline</vt:lpstr>
      <vt:lpstr>What Are Control Statements?</vt:lpstr>
      <vt:lpstr>Conditional Statements</vt:lpstr>
      <vt:lpstr>If-Else Example: Voting Eligibility in Python</vt:lpstr>
      <vt:lpstr>If-Else Example: Voting Eligibility in Python</vt:lpstr>
      <vt:lpstr>If-Else Example: Voting Eligibility in Python</vt:lpstr>
      <vt:lpstr>If-Else Example: Voting Eligibility in Python</vt:lpstr>
      <vt:lpstr>If-Else Example: Voting Eligibility in Python</vt:lpstr>
      <vt:lpstr>Activity 1: Try Different Ages</vt:lpstr>
      <vt:lpstr>If-Else Example: Voting Eligibility in Java</vt:lpstr>
      <vt:lpstr>If-Else Example: Voting Eligibility in Java</vt:lpstr>
      <vt:lpstr>If-Else Example: Voting Eligibility in Java</vt:lpstr>
      <vt:lpstr>If-Else Example: Voting Eligibility in Java</vt:lpstr>
      <vt:lpstr>If-Else Example: Voting Eligibility in Java</vt:lpstr>
      <vt:lpstr>If-Else Example: Voting Eligibility in Java</vt:lpstr>
      <vt:lpstr>If-Else Example: Voting Eligibility in Java</vt:lpstr>
      <vt:lpstr>If-Else Example: Voting Eligibility in Java</vt:lpstr>
      <vt:lpstr>Activity 2: Add a Second Condition</vt:lpstr>
      <vt:lpstr>Looping Statements</vt:lpstr>
      <vt:lpstr>Jump Statements</vt:lpstr>
      <vt:lpstr>Bank Case Study (Link to Lab 4)</vt:lpstr>
      <vt:lpstr>Bank Case Study (Link to Lab 4)</vt:lpstr>
      <vt:lpstr>Bank Case Study (Link to Lab 4)</vt:lpstr>
      <vt:lpstr>Activity 3: Try Different Transactions</vt:lpstr>
      <vt:lpstr>Activity 4: Simulate a Blocked Account</vt:lpstr>
      <vt:lpstr>Learning Reinforcement (2 min)</vt:lpstr>
      <vt:lpstr>Activities 5 and 6</vt:lpstr>
      <vt:lpstr>Problem-Solving Example (Factorial – Lab 4 Ex.8) - Python</vt:lpstr>
      <vt:lpstr>Problem-Solving Example (Factorial – Lab 4 Ex.8) - Java</vt:lpstr>
      <vt:lpstr>Problem-Solving Example (Factorial – Lab 4 Ex.8) - Java</vt:lpstr>
      <vt:lpstr>Problem-Solving Example (Factorial – Lab 4 Ex.8) - Java</vt:lpstr>
      <vt:lpstr>Problem-Solving Example (Factorial – Lab 4 Ex.8) - Java</vt:lpstr>
      <vt:lpstr>Problem-Solving Example (Factorial – Lab 4 Ex.8) - Java</vt:lpstr>
      <vt:lpstr>Problem-Solving Example (Factorial – Lab 4 Ex.8) - Java</vt:lpstr>
      <vt:lpstr>Problem-Solving Example (Factorial – Lab 4 Ex.8) - Java</vt:lpstr>
      <vt:lpstr>Problem-Solving Example (Factorial – Lab 4 Ex.8) - Java</vt:lpstr>
      <vt:lpstr>Activity 7</vt:lpstr>
      <vt:lpstr>Role-Playing Debate Questions (2 min)</vt:lpstr>
      <vt:lpstr>Lab 4 Exercises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Farshid Keivanian</dc:creator>
  <cp:lastModifiedBy>Farshid Keivanian</cp:lastModifiedBy>
  <cp:revision>266</cp:revision>
  <dcterms:created xsi:type="dcterms:W3CDTF">2025-07-28T16:39:25Z</dcterms:created>
  <dcterms:modified xsi:type="dcterms:W3CDTF">2025-08-18T19:37:19Z</dcterms:modified>
</cp:coreProperties>
</file>

<file path=docProps/thumbnail.jpeg>
</file>